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2" r:id="rId2"/>
    <p:sldId id="315" r:id="rId3"/>
    <p:sldId id="334" r:id="rId4"/>
    <p:sldId id="335" r:id="rId5"/>
    <p:sldId id="336" r:id="rId6"/>
    <p:sldId id="337" r:id="rId7"/>
    <p:sldId id="338" r:id="rId8"/>
    <p:sldId id="324" r:id="rId9"/>
    <p:sldId id="339" r:id="rId10"/>
    <p:sldId id="343" r:id="rId11"/>
    <p:sldId id="316" r:id="rId12"/>
    <p:sldId id="322" r:id="rId13"/>
    <p:sldId id="311" r:id="rId14"/>
    <p:sldId id="321" r:id="rId15"/>
    <p:sldId id="340" r:id="rId16"/>
    <p:sldId id="344" r:id="rId17"/>
    <p:sldId id="341" r:id="rId18"/>
    <p:sldId id="342" r:id="rId19"/>
    <p:sldId id="348" r:id="rId20"/>
    <p:sldId id="346" r:id="rId21"/>
    <p:sldId id="349" r:id="rId22"/>
    <p:sldId id="350" r:id="rId23"/>
    <p:sldId id="259" r:id="rId24"/>
    <p:sldId id="351" r:id="rId25"/>
    <p:sldId id="347" r:id="rId26"/>
  </p:sldIdLst>
  <p:sldSz cx="9144000" cy="5143500" type="screen16x9"/>
  <p:notesSz cx="6858000" cy="9144000"/>
  <p:defaultTextStyle>
    <a:defPPr marL="0" marR="0" indent="0" algn="l" defTabSz="5737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3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43434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86870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430305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573740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717175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860609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004046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147480" algn="ctr" defTabSz="366556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134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5ED"/>
    <a:srgbClr val="1F3B3F"/>
    <a:srgbClr val="A6CAD9"/>
    <a:srgbClr val="E1870E"/>
    <a:srgbClr val="E7413B"/>
    <a:srgbClr val="1A3C33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3"/>
    <p:restoredTop sz="90568"/>
  </p:normalViewPr>
  <p:slideViewPr>
    <p:cSldViewPr snapToGrid="0" snapToObjects="1">
      <p:cViewPr varScale="1">
        <p:scale>
          <a:sx n="171" d="100"/>
          <a:sy n="171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1pPr>
    <a:lvl2pPr indent="143434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2pPr>
    <a:lvl3pPr indent="286870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3pPr>
    <a:lvl4pPr indent="430305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4pPr>
    <a:lvl5pPr indent="573740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5pPr>
    <a:lvl6pPr indent="717175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6pPr>
    <a:lvl7pPr indent="860609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7pPr>
    <a:lvl8pPr indent="1004046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8pPr>
    <a:lvl9pPr indent="1147480" defTabSz="286870" latinLnBrk="0">
      <a:lnSpc>
        <a:spcPct val="117999"/>
      </a:lnSpc>
      <a:defRPr sz="1255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6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4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735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9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9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40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938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67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50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0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28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194e96d1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194e96d1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66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money in the federal budget (Enhances equality)</a:t>
            </a:r>
          </a:p>
          <a:p>
            <a:r>
              <a:rPr lang="en-US" dirty="0"/>
              <a:t>Redistribute to regions with wet bias? (Enhances equity)</a:t>
            </a:r>
          </a:p>
          <a:p>
            <a:r>
              <a:rPr lang="en-US" dirty="0"/>
              <a:t>Reinvest in climate adaptation (Enhances resilience)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4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money in the federal budget (Enhances equality)</a:t>
            </a:r>
          </a:p>
          <a:p>
            <a:r>
              <a:rPr lang="en-US" dirty="0"/>
              <a:t>Redistribute to regions with wet bias? (Enhances equity)</a:t>
            </a:r>
          </a:p>
          <a:p>
            <a:r>
              <a:rPr lang="en-US" dirty="0"/>
              <a:t>Reinvest in climate adaptation (Enhances resilience)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0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72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1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25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79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5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MCO 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1"/>
          <p:cNvSpPr/>
          <p:nvPr/>
        </p:nvSpPr>
        <p:spPr>
          <a:xfrm>
            <a:off x="-1" y="4713494"/>
            <a:ext cx="9144001" cy="436935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A6CAD9"/>
              </a:gs>
              <a:gs pos="100000">
                <a:srgbClr val="E1870E"/>
              </a:gs>
            </a:gsLst>
          </a:gradFill>
          <a:ln w="3175">
            <a:miter lim="400000"/>
          </a:ln>
        </p:spPr>
        <p:txBody>
          <a:bodyPr lIns="34289" tIns="34289" rIns="34289" bIns="34289" anchor="ctr"/>
          <a:lstStyle/>
          <a:p>
            <a:pPr defTabSz="342844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 dirty="0"/>
          </a:p>
        </p:txBody>
      </p:sp>
      <p:sp>
        <p:nvSpPr>
          <p:cNvPr id="221" name="Kyle Bocinsky, Southwestern Climates and Cultures in the Past, Present, and Future.…"/>
          <p:cNvSpPr txBox="1"/>
          <p:nvPr/>
        </p:nvSpPr>
        <p:spPr>
          <a:xfrm>
            <a:off x="4647072" y="4727905"/>
            <a:ext cx="4456508" cy="408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092" tIns="20092" rIns="20092" bIns="20092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685" dirty="0"/>
              <a:t>Kyle </a:t>
            </a:r>
            <a:r>
              <a:rPr sz="685" dirty="0" err="1"/>
              <a:t>Bocinsky</a:t>
            </a:r>
            <a:r>
              <a:rPr sz="685" dirty="0"/>
              <a:t>,</a:t>
            </a:r>
            <a:r>
              <a:rPr lang="en-US" sz="685" dirty="0"/>
              <a:t> Montana Climate Office</a:t>
            </a:r>
          </a:p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85" i="1" dirty="0">
                <a:latin typeface="+mn-lt"/>
                <a:ea typeface="+mn-ea"/>
                <a:cs typeface="+mn-cs"/>
                <a:sym typeface="Helvetica Light"/>
              </a:rPr>
              <a:t>The Futures and Fortunes of Drought Relief under Climate Change</a:t>
            </a:r>
          </a:p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85" dirty="0"/>
              <a:t>Applications of GIS, February 2, 2024</a:t>
            </a:r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B0D51E46-7DB4-57DF-3FF8-DE702A4C4B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5" y="4652688"/>
            <a:ext cx="1120740" cy="558545"/>
          </a:xfrm>
          <a:prstGeom prst="rect">
            <a:avLst/>
          </a:prstGeom>
        </p:spPr>
      </p:pic>
      <p:pic>
        <p:nvPicPr>
          <p:cNvPr id="6" name="Picture 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07BE9A7-C313-EB30-CF48-AD65B59642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5" y="4762279"/>
            <a:ext cx="2021737" cy="3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511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740DED15-40B9-7C75-DC7F-C9C67224BE3F}"/>
              </a:ext>
            </a:extLst>
          </p:cNvPr>
          <p:cNvSpPr/>
          <p:nvPr userDrawn="1"/>
        </p:nvSpPr>
        <p:spPr>
          <a:xfrm>
            <a:off x="-1" y="4713494"/>
            <a:ext cx="9144001" cy="436935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A6CAD9"/>
              </a:gs>
              <a:gs pos="100000">
                <a:srgbClr val="E1870E"/>
              </a:gs>
            </a:gsLst>
          </a:gradFill>
          <a:ln w="3175">
            <a:miter lim="400000"/>
          </a:ln>
        </p:spPr>
        <p:txBody>
          <a:bodyPr lIns="34289" tIns="34289" rIns="34289" bIns="34289" anchor="ctr"/>
          <a:lstStyle/>
          <a:p>
            <a:pPr defTabSz="342844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 dirty="0"/>
          </a:p>
        </p:txBody>
      </p:sp>
      <p:sp>
        <p:nvSpPr>
          <p:cNvPr id="6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E939DB7A-71BC-A3C0-A127-86D0D90835C2}"/>
              </a:ext>
            </a:extLst>
          </p:cNvPr>
          <p:cNvSpPr txBox="1"/>
          <p:nvPr userDrawn="1"/>
        </p:nvSpPr>
        <p:spPr>
          <a:xfrm>
            <a:off x="4647072" y="4727905"/>
            <a:ext cx="4456508" cy="4081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092" tIns="20092" rIns="20092" bIns="20092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sz="685" dirty="0"/>
              <a:t>Kyle </a:t>
            </a:r>
            <a:r>
              <a:rPr sz="685" dirty="0" err="1"/>
              <a:t>Bocinsky</a:t>
            </a:r>
            <a:r>
              <a:rPr sz="685" dirty="0"/>
              <a:t>,</a:t>
            </a:r>
            <a:r>
              <a:rPr lang="en-US" sz="685" dirty="0"/>
              <a:t> Montana Climate Office</a:t>
            </a:r>
          </a:p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85" i="1" dirty="0">
                <a:latin typeface="+mn-lt"/>
                <a:ea typeface="+mn-ea"/>
                <a:cs typeface="+mn-cs"/>
                <a:sym typeface="Helvetica Light"/>
              </a:rPr>
              <a:t>The Futures and Fortunes of Drought Relief under Climate Change</a:t>
            </a:r>
          </a:p>
          <a:p>
            <a:pPr algn="r">
              <a:lnSpc>
                <a:spcPct val="100000"/>
              </a:lnSpc>
              <a:spcAft>
                <a:spcPts val="158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685" dirty="0"/>
              <a:t>Applications of GIS, February 2, 2024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58BDC557-471F-C44F-5509-E97737364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5" y="4652688"/>
            <a:ext cx="1120740" cy="558545"/>
          </a:xfrm>
          <a:prstGeom prst="rect">
            <a:avLst/>
          </a:prstGeom>
        </p:spPr>
      </p:pic>
      <p:pic>
        <p:nvPicPr>
          <p:cNvPr id="8" name="Picture 7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A0F74B5-5EFB-4B4E-5BDC-9A502B4B1A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5" y="4762279"/>
            <a:ext cx="2021737" cy="3812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 spd="med"/>
  <p:txStyles>
    <p:titleStyle>
      <a:lvl1pPr marL="0" marR="0" indent="0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31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63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593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24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655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186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16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248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366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468732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703098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937463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1171829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1406195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1640561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1874927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2109293" marR="0" indent="-234366" algn="l" defTabSz="308024" latinLnBrk="0">
        <a:lnSpc>
          <a:spcPct val="100000"/>
        </a:lnSpc>
        <a:spcBef>
          <a:spcPts val="2215"/>
        </a:spcBef>
        <a:spcAft>
          <a:spcPts val="0"/>
        </a:spcAft>
        <a:buClrTx/>
        <a:buSzPct val="75000"/>
        <a:buFontTx/>
        <a:buChar char="•"/>
        <a:tabLst/>
        <a:defRPr sz="2004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531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063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593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124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2655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186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3716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4248" algn="ctr" defTabSz="308024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49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t_climate" TargetMode="External"/><Relationship Id="rId3" Type="http://schemas.openxmlformats.org/officeDocument/2006/relationships/image" Target="../media/image27.png"/><Relationship Id="rId7" Type="http://schemas.openxmlformats.org/officeDocument/2006/relationships/hyperlink" Target="mailto:kelsey.jencso@umt.edu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colin.brust@umt.edu" TargetMode="External"/><Relationship Id="rId5" Type="http://schemas.openxmlformats.org/officeDocument/2006/relationships/hyperlink" Target="mailto:zachary.hoylman@umt.edu" TargetMode="External"/><Relationship Id="rId4" Type="http://schemas.openxmlformats.org/officeDocument/2006/relationships/hyperlink" Target="mailto:kyle.bocinsky@umt.edu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7ABD256-12EF-CBB7-928D-736DD3DB3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12779"/>
          <a:stretch/>
        </p:blipFill>
        <p:spPr bwMode="auto">
          <a:xfrm>
            <a:off x="0" y="0"/>
            <a:ext cx="9144000" cy="470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67AFF-E763-E595-8A8D-E18C5A585AFB}"/>
              </a:ext>
            </a:extLst>
          </p:cNvPr>
          <p:cNvSpPr txBox="1"/>
          <p:nvPr/>
        </p:nvSpPr>
        <p:spPr>
          <a:xfrm>
            <a:off x="6202769" y="4490483"/>
            <a:ext cx="2941231" cy="21544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Patrick T. Fallon/</a:t>
            </a:r>
            <a:r>
              <a:rPr lang="en-US" sz="800" b="0" i="0" u="none" strike="noStrike" dirty="0" err="1">
                <a:solidFill>
                  <a:schemeClr val="bg2"/>
                </a:solidFill>
                <a:effectLst/>
                <a:latin typeface="+mj-lt"/>
              </a:rPr>
              <a:t>Agence</a:t>
            </a:r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 France-Presse — Getty Images</a:t>
            </a:r>
            <a:endParaRPr lang="en-US" sz="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57AFD-8F8A-064C-9F4D-2BCB5BCA14E2}"/>
              </a:ext>
            </a:extLst>
          </p:cNvPr>
          <p:cNvSpPr txBox="1"/>
          <p:nvPr/>
        </p:nvSpPr>
        <p:spPr>
          <a:xfrm>
            <a:off x="908887" y="1575582"/>
            <a:ext cx="7326225" cy="2678927"/>
          </a:xfrm>
          <a:prstGeom prst="rect">
            <a:avLst/>
          </a:prstGeom>
          <a:solidFill>
            <a:srgbClr val="000000">
              <a:alpha val="25098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092" tIns="20092" rIns="20092" bIns="20092" numCol="1" spcCol="38100" rtlCol="0" anchor="ctr">
            <a:spAutoFit/>
          </a:bodyPr>
          <a:lstStyle/>
          <a:p>
            <a:pPr defTabSz="308024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The Futures and Fortunes of </a:t>
            </a:r>
          </a:p>
          <a:p>
            <a:pPr defTabSz="308024"/>
            <a:r>
              <a:rPr lang="en-US" sz="3200" b="1" dirty="0">
                <a:solidFill>
                  <a:schemeClr val="bg1"/>
                </a:solidFill>
                <a:latin typeface="Helvetica" pitchFamily="2" charset="0"/>
              </a:rPr>
              <a:t>Drought Relief under Climate Change</a:t>
            </a:r>
            <a:endParaRPr lang="en-US" sz="1125" b="1" dirty="0">
              <a:solidFill>
                <a:schemeClr val="bg1"/>
              </a:solidFill>
              <a:latin typeface="Helvetica" pitchFamily="2" charset="0"/>
            </a:endParaRPr>
          </a:p>
          <a:p>
            <a:pPr defTabSz="308024"/>
            <a:endParaRPr lang="en-US" sz="2400" b="1" dirty="0">
              <a:solidFill>
                <a:schemeClr val="bg1"/>
              </a:solidFill>
              <a:latin typeface="Helvetica" pitchFamily="2" charset="0"/>
            </a:endParaRPr>
          </a:p>
          <a:p>
            <a:pPr defTabSz="308024"/>
            <a:endParaRPr lang="en-US" sz="1200" b="1" dirty="0">
              <a:solidFill>
                <a:schemeClr val="bg1"/>
              </a:solidFill>
              <a:latin typeface="Helvetica" pitchFamily="2" charset="0"/>
            </a:endParaRPr>
          </a:p>
          <a:p>
            <a:pPr defTabSz="308024"/>
            <a:r>
              <a:rPr lang="en-US" sz="2400" b="1" dirty="0">
                <a:solidFill>
                  <a:schemeClr val="bg1"/>
                </a:solidFill>
                <a:latin typeface="Helvetica" pitchFamily="2" charset="0"/>
              </a:rPr>
              <a:t>Kyle Bocinsky</a:t>
            </a:r>
          </a:p>
          <a:p>
            <a:pPr defTabSz="308024"/>
            <a:r>
              <a:rPr lang="en-US" sz="1793" dirty="0">
                <a:solidFill>
                  <a:schemeClr val="bg1"/>
                </a:solidFill>
                <a:latin typeface="Helvetica" pitchFamily="2" charset="0"/>
              </a:rPr>
              <a:t>Director of Climate Extension</a:t>
            </a:r>
          </a:p>
          <a:p>
            <a:pPr defTabSz="308024"/>
            <a:r>
              <a:rPr lang="en-US" sz="1476" dirty="0">
                <a:solidFill>
                  <a:schemeClr val="bg1"/>
                </a:solidFill>
                <a:latin typeface="Helvetica" pitchFamily="2" charset="0"/>
              </a:rPr>
              <a:t>Montana Climate Office</a:t>
            </a:r>
          </a:p>
          <a:p>
            <a:pPr defTabSz="308024"/>
            <a:r>
              <a:rPr lang="en-US" sz="1476" dirty="0">
                <a:solidFill>
                  <a:schemeClr val="bg1"/>
                </a:solidFill>
                <a:latin typeface="Helvetica" pitchFamily="2" charset="0"/>
              </a:rPr>
              <a:t>University of Montana</a:t>
            </a:r>
          </a:p>
        </p:txBody>
      </p:sp>
    </p:spTree>
    <p:extLst>
      <p:ext uri="{BB962C8B-B14F-4D97-AF65-F5344CB8AC3E}">
        <p14:creationId xmlns:p14="http://schemas.microsoft.com/office/powerpoint/2010/main" val="22352102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F33AC-0D77-2AE2-21F4-88F427E83B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1" b="13943"/>
          <a:stretch/>
        </p:blipFill>
        <p:spPr>
          <a:xfrm>
            <a:off x="0" y="832206"/>
            <a:ext cx="9144309" cy="3750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128D2-F8A7-639C-E3CD-952712473980}"/>
              </a:ext>
            </a:extLst>
          </p:cNvPr>
          <p:cNvSpPr txBox="1"/>
          <p:nvPr/>
        </p:nvSpPr>
        <p:spPr>
          <a:xfrm>
            <a:off x="348087" y="0"/>
            <a:ext cx="8447826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POR bias exceeds +/-1 class during severe drought</a:t>
            </a:r>
          </a:p>
        </p:txBody>
      </p:sp>
    </p:spTree>
    <p:extLst>
      <p:ext uri="{BB962C8B-B14F-4D97-AF65-F5344CB8AC3E}">
        <p14:creationId xmlns:p14="http://schemas.microsoft.com/office/powerpoint/2010/main" val="2887809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9861A-638F-B7D4-9DB1-AE0DF71BF4EE}"/>
              </a:ext>
            </a:extLst>
          </p:cNvPr>
          <p:cNvSpPr txBox="1"/>
          <p:nvPr/>
        </p:nvSpPr>
        <p:spPr>
          <a:xfrm>
            <a:off x="1040258" y="122078"/>
            <a:ext cx="7887985" cy="450892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USDM declarations for severe drought (&gt;= D2) align with century-scale </a:t>
            </a:r>
            <a:r>
              <a:rPr lang="en-US" sz="2800" b="1" dirty="0" err="1"/>
              <a:t>climatologies</a:t>
            </a:r>
            <a:endParaRPr lang="en-US" sz="2800" b="1" dirty="0"/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Demonstrable bias against declaring 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drought in places that are getting wetter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“Nearly automatic” disaster relief triggered by the USDM primarily benefits </a:t>
            </a:r>
            <a:r>
              <a:rPr kumimoji="0" lang="en-US" sz="2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aridifying</a:t>
            </a: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regions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Excess payments may be 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undermining adaptation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Climate change scenarios suggest amplifying inequities in assistance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If the money is there to begin with…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3F493-8470-BA36-F769-663F7676E8E4}"/>
              </a:ext>
            </a:extLst>
          </p:cNvPr>
          <p:cNvSpPr txBox="1"/>
          <p:nvPr/>
        </p:nvSpPr>
        <p:spPr>
          <a:xfrm>
            <a:off x="282869" y="138856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38FC8-9455-361C-C406-539B33693C2E}"/>
              </a:ext>
            </a:extLst>
          </p:cNvPr>
          <p:cNvSpPr txBox="1"/>
          <p:nvPr/>
        </p:nvSpPr>
        <p:spPr>
          <a:xfrm>
            <a:off x="282869" y="1772920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/>
              <a:t>2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92857-7523-3359-E102-1E7D7FEE1528}"/>
              </a:ext>
            </a:extLst>
          </p:cNvPr>
          <p:cNvSpPr txBox="1"/>
          <p:nvPr/>
        </p:nvSpPr>
        <p:spPr>
          <a:xfrm>
            <a:off x="282869" y="3406984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3644135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1;p20">
            <a:extLst>
              <a:ext uri="{FF2B5EF4-FFF2-40B4-BE49-F238E27FC236}">
                <a16:creationId xmlns:a16="http://schemas.microsoft.com/office/drawing/2014/main" id="{4C6C2044-9899-2B02-DF40-71B6CCDFB1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b="4771"/>
          <a:stretch/>
        </p:blipFill>
        <p:spPr>
          <a:xfrm>
            <a:off x="386085" y="223736"/>
            <a:ext cx="8371829" cy="44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5395E-2B83-D3D8-8B86-59D35D76B58F}"/>
              </a:ext>
            </a:extLst>
          </p:cNvPr>
          <p:cNvSpPr txBox="1"/>
          <p:nvPr/>
        </p:nvSpPr>
        <p:spPr>
          <a:xfrm>
            <a:off x="1213717" y="0"/>
            <a:ext cx="6716583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Summertime severe drought declarations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35288-CD94-9293-1495-B9AF7C4ADD88}"/>
              </a:ext>
            </a:extLst>
          </p:cNvPr>
          <p:cNvSpPr txBox="1"/>
          <p:nvPr/>
        </p:nvSpPr>
        <p:spPr>
          <a:xfrm>
            <a:off x="1148777" y="756428"/>
            <a:ext cx="6846444" cy="3318397"/>
          </a:xfrm>
          <a:prstGeom prst="rect">
            <a:avLst/>
          </a:prstGeom>
          <a:solidFill>
            <a:srgbClr val="000000">
              <a:alpha val="70042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marL="285750" indent="-285750" algn="l" defTabSz="308024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USDM declares severe drought more often than either reference period</a:t>
            </a:r>
          </a:p>
          <a:p>
            <a:pPr marL="285750" indent="-285750" algn="l" defTabSz="308024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Spatial patterns of POR (Southwest, southern Rockies) align with USDM</a:t>
            </a:r>
          </a:p>
          <a:p>
            <a:pPr marL="285750" indent="-285750" algn="l" defTabSz="308024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30-year reference period emphasizes drought conditions in Pacific NW</a:t>
            </a:r>
          </a:p>
        </p:txBody>
      </p:sp>
    </p:spTree>
    <p:extLst>
      <p:ext uri="{BB962C8B-B14F-4D97-AF65-F5344CB8AC3E}">
        <p14:creationId xmlns:p14="http://schemas.microsoft.com/office/powerpoint/2010/main" val="17885567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31;p19">
            <a:extLst>
              <a:ext uri="{FF2B5EF4-FFF2-40B4-BE49-F238E27FC236}">
                <a16:creationId xmlns:a16="http://schemas.microsoft.com/office/drawing/2014/main" id="{8B547CA0-F88F-4DCE-D555-03BFA3E8D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163480"/>
              </p:ext>
            </p:extLst>
          </p:nvPr>
        </p:nvGraphicFramePr>
        <p:xfrm>
          <a:off x="0" y="0"/>
          <a:ext cx="9144001" cy="47134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1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8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/>
                        <a:t>Provider</a:t>
                      </a:r>
                      <a:endParaRPr sz="1400" b="1" u="none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/>
                        <a:t>Base Data</a:t>
                      </a:r>
                      <a:endParaRPr sz="1400" b="1" u="none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/>
                        <a:t>Reference Period</a:t>
                      </a:r>
                      <a:endParaRPr sz="1400" b="1" u="none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/>
                        <a:t>Documentation</a:t>
                      </a:r>
                      <a:endParaRPr sz="1400" b="1" u="none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</a:rPr>
                        <a:t>West Wide Drought Tracker (SPI/SPEI)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PRISM</a:t>
                      </a:r>
                      <a:endParaRPr sz="10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Full POR 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(1895-present)</a:t>
                      </a:r>
                      <a:endParaRPr sz="10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wrcc.dri.edu</a:t>
                      </a:r>
                      <a:r>
                        <a:rPr lang="en" sz="800" dirty="0"/>
                        <a:t>/</a:t>
                      </a:r>
                      <a:r>
                        <a:rPr lang="en" sz="800" dirty="0" err="1"/>
                        <a:t>wwdt</a:t>
                      </a:r>
                      <a:r>
                        <a:rPr lang="en" sz="800" dirty="0"/>
                        <a:t>/</a:t>
                      </a:r>
                      <a:r>
                        <a:rPr lang="en" sz="800" dirty="0" err="1"/>
                        <a:t>about.php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Climate Prediction Center (SPI)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CPC (Unified Precipitation Analysis)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Full POR</a:t>
                      </a:r>
                      <a:endParaRPr sz="10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(1950-present)</a:t>
                      </a:r>
                      <a:endParaRPr sz="10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https://www.cpc.ncep.noaa.gov/products/Drought/Monitoring/spi.shtml</a:t>
                      </a:r>
                      <a:endParaRPr sz="8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0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NCEI/NOAA NADM (SPI)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?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Full POR</a:t>
                      </a:r>
                      <a:endParaRPr sz="1000" dirty="0">
                        <a:solidFill>
                          <a:srgbClr val="1C1D1F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rgbClr val="1C1D1F"/>
                          </a:solidFill>
                        </a:rPr>
                        <a:t>(1951-Last Full Year)</a:t>
                      </a:r>
                      <a:endParaRPr sz="1000" dirty="0">
                        <a:solidFill>
                          <a:srgbClr val="1C1D1F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www.ncei.noaa.gov</a:t>
                      </a:r>
                      <a:r>
                        <a:rPr lang="en" sz="800" dirty="0"/>
                        <a:t>/access/monitoring/</a:t>
                      </a:r>
                      <a:r>
                        <a:rPr lang="en" sz="800" dirty="0" err="1"/>
                        <a:t>nadm</a:t>
                      </a:r>
                      <a:r>
                        <a:rPr lang="en" sz="800" dirty="0"/>
                        <a:t>/indices/</a:t>
                      </a:r>
                      <a:r>
                        <a:rPr lang="en" sz="800" dirty="0" err="1"/>
                        <a:t>spi</a:t>
                      </a:r>
                      <a:r>
                        <a:rPr lang="en" sz="800" dirty="0"/>
                        <a:t>/div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Western Regional Climate Center - WRCC (SPI)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NOAA/NWS/CPC</a:t>
                      </a: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NOAA/NESDIS/NCDC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Full POR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(1895-present)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wrcc.dri.edu</a:t>
                      </a:r>
                      <a:r>
                        <a:rPr lang="en" sz="800" dirty="0"/>
                        <a:t>/Monitoring/</a:t>
                      </a:r>
                      <a:r>
                        <a:rPr lang="en" sz="800" dirty="0" err="1"/>
                        <a:t>spi_products.php</a:t>
                      </a:r>
                      <a:endParaRPr sz="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wrcc.dri.edu</a:t>
                      </a:r>
                      <a:r>
                        <a:rPr lang="en" sz="800" dirty="0"/>
                        <a:t>/</a:t>
                      </a:r>
                      <a:r>
                        <a:rPr lang="en" sz="800" dirty="0" err="1"/>
                        <a:t>cgi</a:t>
                      </a:r>
                      <a:r>
                        <a:rPr lang="en" sz="800" dirty="0"/>
                        <a:t>-bin/spiFmap.pl?spi01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0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SPEI Global Drought Monitor (SPEI)</a:t>
                      </a:r>
                      <a:endParaRPr sz="10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NOAA NCEP CPC GHCN_CAMS / GPCC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1950 - 2010</a:t>
                      </a:r>
                      <a:endParaRPr sz="1000" dirty="0">
                        <a:solidFill>
                          <a:schemeClr val="dk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spei.csic.es</a:t>
                      </a:r>
                      <a:r>
                        <a:rPr lang="en" sz="800" dirty="0"/>
                        <a:t>/map/</a:t>
                      </a:r>
                      <a:r>
                        <a:rPr lang="en" sz="800" dirty="0" err="1"/>
                        <a:t>maps.html#months</a:t>
                      </a:r>
                      <a:r>
                        <a:rPr lang="en" sz="800" dirty="0"/>
                        <a:t>=1#month=7#year=2022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High Plains Regional Climate Center - HRPCC (SPI / SPEI)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Station data</a:t>
                      </a:r>
                      <a:endParaRPr sz="10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POR of each station (truncated at 1900) 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1980 - present (SPEI)</a:t>
                      </a:r>
                      <a:endParaRPr sz="1000" dirty="0">
                        <a:solidFill>
                          <a:schemeClr val="dk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Email documentation 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/>
                        <a:t>PSL - NOAA (EDDI)</a:t>
                      </a:r>
                      <a:endParaRPr sz="1000" b="1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NLDAS-2</a:t>
                      </a:r>
                      <a:endParaRPr sz="100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</a:rPr>
                        <a:t>1979-present</a:t>
                      </a:r>
                      <a:endParaRPr sz="1000" dirty="0">
                        <a:solidFill>
                          <a:schemeClr val="dk1"/>
                        </a:solidFill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https://</a:t>
                      </a:r>
                      <a:r>
                        <a:rPr lang="en" sz="800" dirty="0" err="1"/>
                        <a:t>psl.noaa.gov</a:t>
                      </a:r>
                      <a:r>
                        <a:rPr lang="en" sz="800" dirty="0"/>
                        <a:t>/</a:t>
                      </a:r>
                      <a:r>
                        <a:rPr lang="en" sz="800" dirty="0" err="1"/>
                        <a:t>eddi</a:t>
                      </a:r>
                      <a:r>
                        <a:rPr lang="en" sz="800" dirty="0"/>
                        <a:t>/</a:t>
                      </a:r>
                      <a:endParaRPr sz="800" dirty="0">
                        <a:latin typeface="Helvetica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1002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2;p21">
            <a:extLst>
              <a:ext uri="{FF2B5EF4-FFF2-40B4-BE49-F238E27FC236}">
                <a16:creationId xmlns:a16="http://schemas.microsoft.com/office/drawing/2014/main" id="{6659D8B4-20FB-2795-FF63-E5BE818522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389"/>
          <a:stretch/>
        </p:blipFill>
        <p:spPr>
          <a:xfrm>
            <a:off x="152400" y="325880"/>
            <a:ext cx="6468152" cy="42009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3;p21">
            <a:extLst>
              <a:ext uri="{FF2B5EF4-FFF2-40B4-BE49-F238E27FC236}">
                <a16:creationId xmlns:a16="http://schemas.microsoft.com/office/drawing/2014/main" id="{580EA1ED-6C1B-0BB9-5A22-CB521F689B52}"/>
              </a:ext>
            </a:extLst>
          </p:cNvPr>
          <p:cNvSpPr txBox="1"/>
          <p:nvPr/>
        </p:nvSpPr>
        <p:spPr>
          <a:xfrm>
            <a:off x="6074550" y="585125"/>
            <a:ext cx="3015600" cy="361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+mj-lt"/>
              </a:rPr>
              <a:t>USDA Secretarial </a:t>
            </a:r>
            <a:endParaRPr sz="1800" b="1" dirty="0">
              <a:latin typeface="+mj-l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+mj-lt"/>
              </a:rPr>
              <a:t>Drought Disasters</a:t>
            </a:r>
            <a:endParaRPr sz="1200"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+mj-lt"/>
              </a:rPr>
              <a:t>“Fast Track” Secretarial disaster designations for severe drought provide for a </a:t>
            </a:r>
            <a:r>
              <a:rPr lang="en" sz="1200" b="1" dirty="0">
                <a:solidFill>
                  <a:schemeClr val="dk1"/>
                </a:solidFill>
                <a:latin typeface="+mj-lt"/>
              </a:rPr>
              <a:t>nearly automatic designation</a:t>
            </a:r>
            <a:r>
              <a:rPr lang="en" sz="1200" dirty="0">
                <a:solidFill>
                  <a:schemeClr val="dk1"/>
                </a:solidFill>
                <a:latin typeface="+mj-lt"/>
              </a:rPr>
              <a:t> when, during the growing season, any portion of a county meets the D2 (Severe Drought) drought intensity value for eight consecutive weeks or a higher drought intensity value for any length of time as reported in the U.S. Drought Monitor.</a:t>
            </a:r>
            <a:endParaRPr sz="1200" dirty="0">
              <a:solidFill>
                <a:schemeClr val="dk1"/>
              </a:solidFill>
              <a:latin typeface="+mj-lt"/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latin typeface="+mj-lt"/>
              </a:rPr>
              <a:t>7 CFR § 759.5 - Secretarial disaster area determination and notification process</a:t>
            </a:r>
            <a:endParaRPr sz="1000" i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FB921-E0D1-E0B7-72DF-623A6B9D75FC}"/>
              </a:ext>
            </a:extLst>
          </p:cNvPr>
          <p:cNvSpPr txBox="1"/>
          <p:nvPr/>
        </p:nvSpPr>
        <p:spPr>
          <a:xfrm>
            <a:off x="815371" y="0"/>
            <a:ext cx="7513275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USDM triggers disaster declarations and relief</a:t>
            </a:r>
          </a:p>
        </p:txBody>
      </p:sp>
    </p:spTree>
    <p:extLst>
      <p:ext uri="{BB962C8B-B14F-4D97-AF65-F5344CB8AC3E}">
        <p14:creationId xmlns:p14="http://schemas.microsoft.com/office/powerpoint/2010/main" val="25435519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;p22">
            <a:extLst>
              <a:ext uri="{FF2B5EF4-FFF2-40B4-BE49-F238E27FC236}">
                <a16:creationId xmlns:a16="http://schemas.microsoft.com/office/drawing/2014/main" id="{A82232CC-0D2B-BEB8-18CF-5F55EE022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349"/>
          <a:stretch/>
        </p:blipFill>
        <p:spPr>
          <a:xfrm>
            <a:off x="83475" y="329268"/>
            <a:ext cx="6495452" cy="41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;p22">
            <a:extLst>
              <a:ext uri="{FF2B5EF4-FFF2-40B4-BE49-F238E27FC236}">
                <a16:creationId xmlns:a16="http://schemas.microsoft.com/office/drawing/2014/main" id="{BBB91EC9-3EC9-18FF-8014-B97527089288}"/>
              </a:ext>
            </a:extLst>
          </p:cNvPr>
          <p:cNvSpPr txBox="1"/>
          <p:nvPr/>
        </p:nvSpPr>
        <p:spPr>
          <a:xfrm>
            <a:off x="6062700" y="427400"/>
            <a:ext cx="3081300" cy="4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Livestock Forage Program </a:t>
            </a:r>
            <a:endParaRPr sz="18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Eligibility Criteria</a:t>
            </a:r>
            <a:endParaRPr sz="18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1 monthly payment:</a:t>
            </a:r>
            <a:endParaRPr sz="1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D2 (severe drought) for at least eight consecutive weeks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3 monthly payments:</a:t>
            </a:r>
            <a:endParaRPr sz="1200" dirty="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D3 (extreme drought) at any time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4 monthly payments:</a:t>
            </a:r>
            <a:endParaRPr sz="1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D3 (extreme drought) for at least four consecutive weeks or D4 (exceptional drought) intensity at any time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5 monthly payments:</a:t>
            </a:r>
            <a:endParaRPr sz="1200" dirty="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D4 (exceptional drought) for any four weeks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/>
              <a:t>7 CFR § 1416.205 - Eligible grazing losses</a:t>
            </a:r>
            <a:endParaRPr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FB921-E0D1-E0B7-72DF-623A6B9D75FC}"/>
              </a:ext>
            </a:extLst>
          </p:cNvPr>
          <p:cNvSpPr txBox="1"/>
          <p:nvPr/>
        </p:nvSpPr>
        <p:spPr>
          <a:xfrm>
            <a:off x="815371" y="0"/>
            <a:ext cx="7513275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USDM triggers disaster declarations and relief</a:t>
            </a:r>
          </a:p>
        </p:txBody>
      </p:sp>
    </p:spTree>
    <p:extLst>
      <p:ext uri="{BB962C8B-B14F-4D97-AF65-F5344CB8AC3E}">
        <p14:creationId xmlns:p14="http://schemas.microsoft.com/office/powerpoint/2010/main" val="13258798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4;p22">
            <a:extLst>
              <a:ext uri="{FF2B5EF4-FFF2-40B4-BE49-F238E27FC236}">
                <a16:creationId xmlns:a16="http://schemas.microsoft.com/office/drawing/2014/main" id="{A82232CC-0D2B-BEB8-18CF-5F55EE02210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r="6210"/>
          <a:stretch/>
        </p:blipFill>
        <p:spPr>
          <a:xfrm>
            <a:off x="-361142" y="329268"/>
            <a:ext cx="6495452" cy="416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65;p22">
            <a:extLst>
              <a:ext uri="{FF2B5EF4-FFF2-40B4-BE49-F238E27FC236}">
                <a16:creationId xmlns:a16="http://schemas.microsoft.com/office/drawing/2014/main" id="{BBB91EC9-3EC9-18FF-8014-B97527089288}"/>
              </a:ext>
            </a:extLst>
          </p:cNvPr>
          <p:cNvSpPr txBox="1"/>
          <p:nvPr/>
        </p:nvSpPr>
        <p:spPr>
          <a:xfrm>
            <a:off x="6062700" y="427400"/>
            <a:ext cx="3081300" cy="40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Livestock Forage Program </a:t>
            </a:r>
            <a:endParaRPr sz="18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/>
              <a:t>Eligibility Criteria</a:t>
            </a:r>
            <a:endParaRPr sz="18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1 monthly payment:</a:t>
            </a:r>
            <a:endParaRPr sz="1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D2 (severe drought) for at least eight consecutive weeks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3 monthly payments:</a:t>
            </a:r>
            <a:endParaRPr sz="1200" dirty="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D3 (extreme drought) at any time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4 monthly payments:</a:t>
            </a:r>
            <a:endParaRPr sz="1200" b="1" dirty="0">
              <a:solidFill>
                <a:schemeClr val="dk1"/>
              </a:solidFill>
            </a:endParaRPr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D3 (extreme drought) for at least four consecutive weeks or D4 (exceptional drought) intensity at any time</a:t>
            </a:r>
            <a:endParaRPr sz="12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5 monthly payments:</a:t>
            </a:r>
            <a:endParaRPr sz="1200" dirty="0"/>
          </a:p>
          <a:p>
            <a:pPr marL="228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D4 (exceptional drought) for any four weeks</a:t>
            </a:r>
            <a:endParaRPr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/>
              <a:t>7 CFR § 1416.205 - Eligible grazing losses</a:t>
            </a:r>
            <a:endParaRPr sz="1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FB921-E0D1-E0B7-72DF-623A6B9D75FC}"/>
              </a:ext>
            </a:extLst>
          </p:cNvPr>
          <p:cNvSpPr txBox="1"/>
          <p:nvPr/>
        </p:nvSpPr>
        <p:spPr>
          <a:xfrm>
            <a:off x="815371" y="0"/>
            <a:ext cx="7513275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USDM triggers disaster declarations and relief</a:t>
            </a:r>
          </a:p>
        </p:txBody>
      </p:sp>
    </p:spTree>
    <p:extLst>
      <p:ext uri="{BB962C8B-B14F-4D97-AF65-F5344CB8AC3E}">
        <p14:creationId xmlns:p14="http://schemas.microsoft.com/office/powerpoint/2010/main" val="21507837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6;p23">
            <a:extLst>
              <a:ext uri="{FF2B5EF4-FFF2-40B4-BE49-F238E27FC236}">
                <a16:creationId xmlns:a16="http://schemas.microsoft.com/office/drawing/2014/main" id="{CB90E8AD-53F3-388D-9EAB-414454D92D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024"/>
          <a:stretch/>
        </p:blipFill>
        <p:spPr>
          <a:xfrm>
            <a:off x="228600" y="521982"/>
            <a:ext cx="6594401" cy="40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8;p23">
            <a:extLst>
              <a:ext uri="{FF2B5EF4-FFF2-40B4-BE49-F238E27FC236}">
                <a16:creationId xmlns:a16="http://schemas.microsoft.com/office/drawing/2014/main" id="{D314747F-0DF3-04EC-A8E7-449D910A3B3F}"/>
              </a:ext>
            </a:extLst>
          </p:cNvPr>
          <p:cNvSpPr txBox="1"/>
          <p:nvPr/>
        </p:nvSpPr>
        <p:spPr>
          <a:xfrm>
            <a:off x="6843525" y="660370"/>
            <a:ext cx="23250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Helvetica" pitchFamily="2" charset="0"/>
              </a:rPr>
              <a:t>Regions where aridification is occurring and climate adaptation needed most.</a:t>
            </a:r>
            <a:endParaRPr sz="20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" name="Google Shape;179;p23">
            <a:extLst>
              <a:ext uri="{FF2B5EF4-FFF2-40B4-BE49-F238E27FC236}">
                <a16:creationId xmlns:a16="http://schemas.microsoft.com/office/drawing/2014/main" id="{105002ED-999B-9766-0DC8-6DE54C5668EF}"/>
              </a:ext>
            </a:extLst>
          </p:cNvPr>
          <p:cNvSpPr txBox="1"/>
          <p:nvPr/>
        </p:nvSpPr>
        <p:spPr>
          <a:xfrm>
            <a:off x="6843525" y="2451835"/>
            <a:ext cx="2325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Helvetica" pitchFamily="2" charset="0"/>
              </a:rPr>
              <a:t>Climate patterns are shifting here too, leading to an under-assessment of drought conditions.</a:t>
            </a:r>
            <a:endParaRPr sz="20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9" name="Google Shape;180;p23">
            <a:extLst>
              <a:ext uri="{FF2B5EF4-FFF2-40B4-BE49-F238E27FC236}">
                <a16:creationId xmlns:a16="http://schemas.microsoft.com/office/drawing/2014/main" id="{F72A5484-5C95-637E-0FA3-CB7E435C3776}"/>
              </a:ext>
            </a:extLst>
          </p:cNvPr>
          <p:cNvCxnSpPr/>
          <p:nvPr/>
        </p:nvCxnSpPr>
        <p:spPr>
          <a:xfrm flipH="1">
            <a:off x="5908300" y="1471925"/>
            <a:ext cx="924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86;p23">
            <a:extLst>
              <a:ext uri="{FF2B5EF4-FFF2-40B4-BE49-F238E27FC236}">
                <a16:creationId xmlns:a16="http://schemas.microsoft.com/office/drawing/2014/main" id="{78BF910B-721B-38C4-7674-B6D1841C2521}"/>
              </a:ext>
            </a:extLst>
          </p:cNvPr>
          <p:cNvCxnSpPr/>
          <p:nvPr/>
        </p:nvCxnSpPr>
        <p:spPr>
          <a:xfrm flipH="1">
            <a:off x="5918925" y="3281450"/>
            <a:ext cx="924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325653" y="0"/>
            <a:ext cx="8492710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Drought bias affects disaster declarations and relief </a:t>
            </a:r>
          </a:p>
        </p:txBody>
      </p:sp>
    </p:spTree>
    <p:extLst>
      <p:ext uri="{BB962C8B-B14F-4D97-AF65-F5344CB8AC3E}">
        <p14:creationId xmlns:p14="http://schemas.microsoft.com/office/powerpoint/2010/main" val="264667088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325653" y="0"/>
            <a:ext cx="8492710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Drought bias affects disaster declarations and relief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19F29-A344-147C-F8AC-DCCBC195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1" b="13871"/>
          <a:stretch/>
        </p:blipFill>
        <p:spPr>
          <a:xfrm>
            <a:off x="0" y="687897"/>
            <a:ext cx="9145487" cy="376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8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325653" y="0"/>
            <a:ext cx="8492710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Drought bias affects disaster declarations and relief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19F29-A344-147C-F8AC-DCCBC1954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4" b="13424"/>
          <a:stretch/>
        </p:blipFill>
        <p:spPr>
          <a:xfrm>
            <a:off x="0" y="706751"/>
            <a:ext cx="9145487" cy="37670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D45CD1-5DFC-67D1-4AA4-A042EE47A3BE}"/>
              </a:ext>
            </a:extLst>
          </p:cNvPr>
          <p:cNvSpPr txBox="1"/>
          <p:nvPr/>
        </p:nvSpPr>
        <p:spPr>
          <a:xfrm>
            <a:off x="1148777" y="1379676"/>
            <a:ext cx="6846444" cy="2071902"/>
          </a:xfrm>
          <a:prstGeom prst="rect">
            <a:avLst/>
          </a:prstGeom>
          <a:solidFill>
            <a:srgbClr val="000000">
              <a:alpha val="70042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defTabSz="308024"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Under a 30-year reference period, drought relief would have been distributed differently, and would have been substantially less costly.</a:t>
            </a:r>
          </a:p>
        </p:txBody>
      </p:sp>
    </p:spTree>
    <p:extLst>
      <p:ext uri="{BB962C8B-B14F-4D97-AF65-F5344CB8AC3E}">
        <p14:creationId xmlns:p14="http://schemas.microsoft.com/office/powerpoint/2010/main" val="183333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23939C0-FC12-646A-F837-6B37F29D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12779"/>
          <a:stretch/>
        </p:blipFill>
        <p:spPr bwMode="auto">
          <a:xfrm>
            <a:off x="0" y="0"/>
            <a:ext cx="9144000" cy="470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F3BB9-F3DB-36B8-B2A6-E261C1EBCB2B}"/>
              </a:ext>
            </a:extLst>
          </p:cNvPr>
          <p:cNvSpPr txBox="1"/>
          <p:nvPr/>
        </p:nvSpPr>
        <p:spPr>
          <a:xfrm>
            <a:off x="6202769" y="4490483"/>
            <a:ext cx="2941231" cy="21544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Patrick T. Fallon/</a:t>
            </a:r>
            <a:r>
              <a:rPr lang="en-US" sz="800" b="0" i="0" u="none" strike="noStrike" dirty="0" err="1">
                <a:solidFill>
                  <a:schemeClr val="bg2"/>
                </a:solidFill>
                <a:effectLst/>
                <a:latin typeface="+mj-lt"/>
              </a:rPr>
              <a:t>Agence</a:t>
            </a:r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 France-Presse — Getty Images</a:t>
            </a:r>
            <a:endParaRPr lang="en-US" sz="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A11F3-B761-55F7-D1D2-770A036CD3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r="128"/>
          <a:stretch/>
        </p:blipFill>
        <p:spPr>
          <a:xfrm>
            <a:off x="1690483" y="0"/>
            <a:ext cx="5763033" cy="4855568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E0DCF5-DD52-E61E-1719-74174B9CCB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" r="-260"/>
          <a:stretch/>
        </p:blipFill>
        <p:spPr>
          <a:xfrm>
            <a:off x="1581975" y="6167"/>
            <a:ext cx="5980047" cy="470592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9B57A7-41AE-A697-6103-E9B7A473A2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7" b="-3237"/>
          <a:stretch/>
        </p:blipFill>
        <p:spPr>
          <a:xfrm>
            <a:off x="1581975" y="-235117"/>
            <a:ext cx="5965768" cy="5018947"/>
          </a:xfrm>
          <a:prstGeom prst="rect">
            <a:avLst/>
          </a:prstGeom>
          <a:effectLst>
            <a:softEdge rad="114911"/>
          </a:effectLst>
        </p:spPr>
      </p:pic>
    </p:spTree>
    <p:extLst>
      <p:ext uri="{BB962C8B-B14F-4D97-AF65-F5344CB8AC3E}">
        <p14:creationId xmlns:p14="http://schemas.microsoft.com/office/powerpoint/2010/main" val="294765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1124763" y="0"/>
            <a:ext cx="6894516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POR-based drought relief is unsustainable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67B67-6DDC-0C27-DDBF-25023089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142" y="477821"/>
            <a:ext cx="8375716" cy="41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09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67B67-6DDC-0C27-DDBF-25023089F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4"/>
          <a:stretch/>
        </p:blipFill>
        <p:spPr>
          <a:xfrm>
            <a:off x="25334" y="404134"/>
            <a:ext cx="9093332" cy="4177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1124763" y="0"/>
            <a:ext cx="6894516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POR-based drought relief is unsustainable</a:t>
            </a:r>
          </a:p>
        </p:txBody>
      </p:sp>
    </p:spTree>
    <p:extLst>
      <p:ext uri="{BB962C8B-B14F-4D97-AF65-F5344CB8AC3E}">
        <p14:creationId xmlns:p14="http://schemas.microsoft.com/office/powerpoint/2010/main" val="1636301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90864B8-1E31-4A51-349F-149165DA937A}"/>
              </a:ext>
            </a:extLst>
          </p:cNvPr>
          <p:cNvSpPr txBox="1"/>
          <p:nvPr/>
        </p:nvSpPr>
        <p:spPr>
          <a:xfrm>
            <a:off x="1124763" y="0"/>
            <a:ext cx="6894516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POR-based drought relief is unsustainable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67B67-6DDC-0C27-DDBF-25023089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0" b="4110"/>
          <a:stretch/>
        </p:blipFill>
        <p:spPr>
          <a:xfrm>
            <a:off x="25334" y="592672"/>
            <a:ext cx="9093332" cy="4177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7AB471-8130-F27A-52EE-D82B9AB82531}"/>
              </a:ext>
            </a:extLst>
          </p:cNvPr>
          <p:cNvSpPr txBox="1"/>
          <p:nvPr/>
        </p:nvSpPr>
        <p:spPr>
          <a:xfrm>
            <a:off x="1148777" y="1595120"/>
            <a:ext cx="6846444" cy="1641015"/>
          </a:xfrm>
          <a:prstGeom prst="rect">
            <a:avLst/>
          </a:prstGeom>
          <a:solidFill>
            <a:srgbClr val="000000">
              <a:alpha val="70042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defTabSz="308024"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POR-based drought declarations likely to enter a state of “perpetual drought” by the end of the century.</a:t>
            </a:r>
          </a:p>
        </p:txBody>
      </p:sp>
    </p:spTree>
    <p:extLst>
      <p:ext uri="{BB962C8B-B14F-4D97-AF65-F5344CB8AC3E}">
        <p14:creationId xmlns:p14="http://schemas.microsoft.com/office/powerpoint/2010/main" val="4241618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EF21C-9454-2FD4-2EBC-804FAE8A3C48}"/>
              </a:ext>
            </a:extLst>
          </p:cNvPr>
          <p:cNvSpPr txBox="1"/>
          <p:nvPr/>
        </p:nvSpPr>
        <p:spPr>
          <a:xfrm>
            <a:off x="1183289" y="0"/>
            <a:ext cx="6777497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Recommendations for drought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7D8E6-662B-03D2-D02D-0922148AC04D}"/>
              </a:ext>
            </a:extLst>
          </p:cNvPr>
          <p:cNvSpPr txBox="1"/>
          <p:nvPr/>
        </p:nvSpPr>
        <p:spPr>
          <a:xfrm>
            <a:off x="1133465" y="663535"/>
            <a:ext cx="7887985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Helvetica" pitchFamily="2" charset="0"/>
              </a:rPr>
              <a:t>Begin the transition to standard, regularly updated reference periods (</a:t>
            </a:r>
            <a:r>
              <a:rPr lang="en-US" sz="2800" b="1" dirty="0" err="1">
                <a:latin typeface="Helvetica" pitchFamily="2" charset="0"/>
              </a:rPr>
              <a:t>climatologies</a:t>
            </a:r>
            <a:r>
              <a:rPr lang="en-US" sz="2800" b="1" dirty="0">
                <a:latin typeface="Helvetica" pitchFamily="2" charset="0"/>
              </a:rPr>
              <a:t>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Helvetica Light"/>
              </a:rPr>
              <a:t>Develop sector-specific drought assessments that align with adaptive capacity.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Helvetica Light"/>
              </a:rPr>
              <a:t>Engage more fully with climate projections in order to inform drought adaptation efforts.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DA14C-F0E0-3323-EA1B-D970BC7D30DF}"/>
              </a:ext>
            </a:extLst>
          </p:cNvPr>
          <p:cNvSpPr txBox="1"/>
          <p:nvPr/>
        </p:nvSpPr>
        <p:spPr>
          <a:xfrm>
            <a:off x="273442" y="742172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5F11D-BDAF-1356-8BDB-0BEBE66491BA}"/>
              </a:ext>
            </a:extLst>
          </p:cNvPr>
          <p:cNvSpPr txBox="1"/>
          <p:nvPr/>
        </p:nvSpPr>
        <p:spPr>
          <a:xfrm>
            <a:off x="273442" y="1952029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/>
              <a:t>2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845C6-8AC5-C819-B6B8-83A446CCF387}"/>
              </a:ext>
            </a:extLst>
          </p:cNvPr>
          <p:cNvSpPr txBox="1"/>
          <p:nvPr/>
        </p:nvSpPr>
        <p:spPr>
          <a:xfrm>
            <a:off x="273442" y="3177917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83165966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9EF21C-9454-2FD4-2EBC-804FAE8A3C48}"/>
              </a:ext>
            </a:extLst>
          </p:cNvPr>
          <p:cNvSpPr txBox="1"/>
          <p:nvPr/>
        </p:nvSpPr>
        <p:spPr>
          <a:xfrm>
            <a:off x="1643352" y="0"/>
            <a:ext cx="5857374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Recommendations for policymakers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7D8E6-662B-03D2-D02D-0922148AC04D}"/>
              </a:ext>
            </a:extLst>
          </p:cNvPr>
          <p:cNvSpPr txBox="1"/>
          <p:nvPr/>
        </p:nvSpPr>
        <p:spPr>
          <a:xfrm>
            <a:off x="1133465" y="663535"/>
            <a:ext cx="7887985" cy="38164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latin typeface="Helvetica" pitchFamily="2" charset="0"/>
              </a:rPr>
              <a:t>Ensure that [drought] relief programs are responding to contemporary risk.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Helvetica Light"/>
              </a:rPr>
              <a:t>Support drought monitoring as a tool for both risk assessment and climate adaptation.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Helvetica Light"/>
              </a:rPr>
              <a:t>Target adaptation in thos</a:t>
            </a:r>
            <a:r>
              <a:rPr lang="en-US" sz="2800" b="1" dirty="0">
                <a:latin typeface="Helvetica" pitchFamily="2" charset="0"/>
              </a:rPr>
              <a:t>e places and sectors that are experiencing the greatest change.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DA14C-F0E0-3323-EA1B-D970BC7D30DF}"/>
              </a:ext>
            </a:extLst>
          </p:cNvPr>
          <p:cNvSpPr txBox="1"/>
          <p:nvPr/>
        </p:nvSpPr>
        <p:spPr>
          <a:xfrm>
            <a:off x="273442" y="742172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5F11D-BDAF-1356-8BDB-0BEBE66491BA}"/>
              </a:ext>
            </a:extLst>
          </p:cNvPr>
          <p:cNvSpPr txBox="1"/>
          <p:nvPr/>
        </p:nvSpPr>
        <p:spPr>
          <a:xfrm>
            <a:off x="273442" y="1952029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b="1" dirty="0"/>
              <a:t>2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845C6-8AC5-C819-B6B8-83A446CCF387}"/>
              </a:ext>
            </a:extLst>
          </p:cNvPr>
          <p:cNvSpPr txBox="1"/>
          <p:nvPr/>
        </p:nvSpPr>
        <p:spPr>
          <a:xfrm>
            <a:off x="273442" y="3177917"/>
            <a:ext cx="5915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4709769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7;p25">
            <a:extLst>
              <a:ext uri="{FF2B5EF4-FFF2-40B4-BE49-F238E27FC236}">
                <a16:creationId xmlns:a16="http://schemas.microsoft.com/office/drawing/2014/main" id="{67102F64-12FB-50EA-F7CC-8209EE3B03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7532"/>
          <a:stretch/>
        </p:blipFill>
        <p:spPr>
          <a:xfrm>
            <a:off x="7810675" y="34225"/>
            <a:ext cx="1257125" cy="10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08;p25">
            <a:extLst>
              <a:ext uri="{FF2B5EF4-FFF2-40B4-BE49-F238E27FC236}">
                <a16:creationId xmlns:a16="http://schemas.microsoft.com/office/drawing/2014/main" id="{5DA278EC-9140-4567-D480-D6EF2223E2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1111325" cy="1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0;p25">
            <a:extLst>
              <a:ext uri="{FF2B5EF4-FFF2-40B4-BE49-F238E27FC236}">
                <a16:creationId xmlns:a16="http://schemas.microsoft.com/office/drawing/2014/main" id="{9082C033-7B78-62EE-8C27-54D945DB5CCB}"/>
              </a:ext>
            </a:extLst>
          </p:cNvPr>
          <p:cNvSpPr txBox="1"/>
          <p:nvPr/>
        </p:nvSpPr>
        <p:spPr>
          <a:xfrm>
            <a:off x="1564848" y="2096257"/>
            <a:ext cx="6646745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300" dirty="0"/>
              <a:t>Kyle Bocinsky: 		</a:t>
            </a:r>
            <a:r>
              <a:rPr lang="en-US" sz="2300" u="sng" dirty="0">
                <a:solidFill>
                  <a:schemeClr val="hlink"/>
                </a:solidFill>
                <a:hlinkClick r:id="rId4"/>
              </a:rPr>
              <a:t>kyle.bocinsky@umt.edu</a:t>
            </a:r>
            <a:endParaRPr lang="en"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Zachary </a:t>
            </a:r>
            <a:r>
              <a:rPr lang="en" sz="2300" dirty="0" err="1"/>
              <a:t>Hoylman</a:t>
            </a:r>
            <a:r>
              <a:rPr lang="en" sz="2300" dirty="0"/>
              <a:t>:	</a:t>
            </a:r>
            <a:r>
              <a:rPr lang="en" sz="2300" u="sng" dirty="0">
                <a:solidFill>
                  <a:schemeClr val="hlink"/>
                </a:solidFill>
                <a:hlinkClick r:id="rId5"/>
              </a:rPr>
              <a:t>zachary.hoylman@umt.edu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Colin Brust:			</a:t>
            </a:r>
            <a:r>
              <a:rPr lang="en" sz="2300" dirty="0">
                <a:hlinkClick r:id="rId6"/>
              </a:rPr>
              <a:t>colin.brust@umt.edu</a:t>
            </a:r>
            <a:r>
              <a:rPr lang="en" sz="23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Kelsey J</a:t>
            </a:r>
            <a:r>
              <a:rPr lang="en" sz="2300"/>
              <a:t>encso</a:t>
            </a:r>
            <a:r>
              <a:rPr lang="en" sz="2300" dirty="0"/>
              <a:t>:		</a:t>
            </a:r>
            <a:r>
              <a:rPr lang="en" sz="2300" u="sng" dirty="0">
                <a:solidFill>
                  <a:schemeClr val="hlink"/>
                </a:solidFill>
                <a:hlinkClick r:id="rId7"/>
              </a:rPr>
              <a:t>kelsey.jencso@umt.edu</a:t>
            </a:r>
            <a:r>
              <a:rPr lang="en" sz="2300" dirty="0"/>
              <a:t> </a:t>
            </a:r>
            <a:endParaRPr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@mt_climate</a:t>
            </a:r>
            <a:endParaRPr sz="23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  <p:sp>
        <p:nvSpPr>
          <p:cNvPr id="6" name="Google Shape;211;p25">
            <a:extLst>
              <a:ext uri="{FF2B5EF4-FFF2-40B4-BE49-F238E27FC236}">
                <a16:creationId xmlns:a16="http://schemas.microsoft.com/office/drawing/2014/main" id="{8E104B9D-BB0F-E12E-1D52-97A0161666C1}"/>
              </a:ext>
            </a:extLst>
          </p:cNvPr>
          <p:cNvSpPr txBox="1"/>
          <p:nvPr/>
        </p:nvSpPr>
        <p:spPr>
          <a:xfrm>
            <a:off x="1814400" y="643481"/>
            <a:ext cx="5515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/>
              <a:t>Montana Climate Office</a:t>
            </a:r>
            <a:endParaRPr sz="3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 err="1"/>
              <a:t>climate.umt.edu</a:t>
            </a:r>
            <a:endParaRPr sz="3400" b="1" dirty="0"/>
          </a:p>
        </p:txBody>
      </p:sp>
      <p:pic>
        <p:nvPicPr>
          <p:cNvPr id="7" name="Google Shape;212;p25">
            <a:extLst>
              <a:ext uri="{FF2B5EF4-FFF2-40B4-BE49-F238E27FC236}">
                <a16:creationId xmlns:a16="http://schemas.microsoft.com/office/drawing/2014/main" id="{93FB5D71-BC9D-6F5C-9AC3-D5AF6F53E77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9250" y="3776168"/>
            <a:ext cx="822226" cy="597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7641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900D-2D2E-1924-8548-AEDBFD20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0"/>
            <a:ext cx="829055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79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900D-2D2E-1924-8548-AEDBFD20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0"/>
            <a:ext cx="8290559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2891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900D-2D2E-1924-8548-AEDBFD20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0"/>
            <a:ext cx="8290559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257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900D-2D2E-1924-8548-AEDBFD20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0"/>
            <a:ext cx="8290559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786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0900D-2D2E-1924-8548-AEDBFD20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" y="2072"/>
            <a:ext cx="8290559" cy="4659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C66D4-87F3-0704-F28F-F6DC5AD960F0}"/>
              </a:ext>
            </a:extLst>
          </p:cNvPr>
          <p:cNvSpPr txBox="1"/>
          <p:nvPr/>
        </p:nvSpPr>
        <p:spPr>
          <a:xfrm>
            <a:off x="695026" y="1403451"/>
            <a:ext cx="7863231" cy="1579459"/>
          </a:xfrm>
          <a:prstGeom prst="rect">
            <a:avLst/>
          </a:prstGeom>
          <a:solidFill>
            <a:srgbClr val="000000">
              <a:alpha val="65144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0092" tIns="20092" rIns="20092" bIns="20092" numCol="1" spcCol="38100" rtlCol="0" anchor="ctr">
            <a:spAutoFit/>
          </a:bodyPr>
          <a:lstStyle/>
          <a:p>
            <a:pPr defTabSz="308024"/>
            <a:r>
              <a:rPr lang="en-US" sz="2800" b="1" u="sng" dirty="0">
                <a:solidFill>
                  <a:schemeClr val="bg1"/>
                </a:solidFill>
                <a:latin typeface="Helvetica" pitchFamily="2" charset="0"/>
              </a:rPr>
              <a:t>The cognitive dissonance of climate change</a:t>
            </a:r>
          </a:p>
          <a:p>
            <a:pPr defTabSz="308024"/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An event can be simultaneously </a:t>
            </a:r>
          </a:p>
          <a:p>
            <a:pPr defTabSz="308024"/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record-breaking and commonplace</a:t>
            </a:r>
          </a:p>
        </p:txBody>
      </p:sp>
    </p:spTree>
    <p:extLst>
      <p:ext uri="{BB962C8B-B14F-4D97-AF65-F5344CB8AC3E}">
        <p14:creationId xmlns:p14="http://schemas.microsoft.com/office/powerpoint/2010/main" val="1556964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23939C0-FC12-646A-F837-6B37F29D0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7" b="12779"/>
          <a:stretch/>
        </p:blipFill>
        <p:spPr bwMode="auto">
          <a:xfrm>
            <a:off x="0" y="0"/>
            <a:ext cx="9144000" cy="470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F3BB9-F3DB-36B8-B2A6-E261C1EBCB2B}"/>
              </a:ext>
            </a:extLst>
          </p:cNvPr>
          <p:cNvSpPr txBox="1"/>
          <p:nvPr/>
        </p:nvSpPr>
        <p:spPr>
          <a:xfrm>
            <a:off x="6202769" y="4490483"/>
            <a:ext cx="2941231" cy="21544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Patrick T. Fallon/</a:t>
            </a:r>
            <a:r>
              <a:rPr lang="en-US" sz="800" b="0" i="0" u="none" strike="noStrike" dirty="0" err="1">
                <a:solidFill>
                  <a:schemeClr val="bg2"/>
                </a:solidFill>
                <a:effectLst/>
                <a:latin typeface="+mj-lt"/>
              </a:rPr>
              <a:t>Agence</a:t>
            </a:r>
            <a:r>
              <a:rPr lang="en-US" sz="800" b="0" i="0" u="none" strike="noStrike" dirty="0">
                <a:solidFill>
                  <a:schemeClr val="bg2"/>
                </a:solidFill>
                <a:effectLst/>
                <a:latin typeface="+mj-lt"/>
              </a:rPr>
              <a:t> France-Presse — Getty Images</a:t>
            </a:r>
            <a:endParaRPr lang="en-US" sz="8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1797C-D0FC-5554-2480-DF7E8295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82636" cy="3852809"/>
          </a:xfrm>
          <a:prstGeom prst="rect">
            <a:avLst/>
          </a:prstGeom>
          <a:solidFill>
            <a:schemeClr val="bg1"/>
          </a:solidFill>
          <a:effectLst>
            <a:softEdge rad="77957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284614-5F65-5FE6-A827-1A3F8E29440D}"/>
              </a:ext>
            </a:extLst>
          </p:cNvPr>
          <p:cNvSpPr txBox="1"/>
          <p:nvPr/>
        </p:nvSpPr>
        <p:spPr>
          <a:xfrm>
            <a:off x="4582636" y="54941"/>
            <a:ext cx="4515131" cy="4472559"/>
          </a:xfrm>
          <a:prstGeom prst="rect">
            <a:avLst/>
          </a:prstGeom>
          <a:solidFill>
            <a:srgbClr val="000000">
              <a:alpha val="65144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092" tIns="20092" rIns="20092" bIns="20092" numCol="1" spcCol="38100" rtlCol="0" anchor="ctr">
            <a:spAutoFit/>
          </a:bodyPr>
          <a:lstStyle/>
          <a:p>
            <a:pPr algn="l" defTabSz="308024">
              <a:spcAft>
                <a:spcPts val="600"/>
              </a:spcAft>
            </a:pPr>
            <a:r>
              <a:rPr lang="en-US" sz="1800" b="1" dirty="0">
                <a:solidFill>
                  <a:schemeClr val="bg1"/>
                </a:solidFill>
                <a:latin typeface="Helvetica" pitchFamily="2" charset="0"/>
              </a:rPr>
              <a:t>Under stationary assumptions, drought severity is exaggerated in locations that are experiencing aridification and underrepresented in locations that are getting wetter.</a:t>
            </a:r>
          </a:p>
          <a:p>
            <a:pPr algn="l" defTabSz="308024"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This concept applies to other metrics commonly used in drought assessment.</a:t>
            </a:r>
          </a:p>
          <a:p>
            <a:pPr algn="l" defTabSz="308024"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Shifting to 30-year drought </a:t>
            </a:r>
            <a:r>
              <a:rPr lang="en-US" sz="1800" dirty="0" err="1">
                <a:solidFill>
                  <a:schemeClr val="bg1"/>
                </a:solidFill>
                <a:latin typeface="Helvetica" pitchFamily="2" charset="0"/>
              </a:rPr>
              <a:t>climatologies</a:t>
            </a:r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 achieves the following goals:</a:t>
            </a:r>
          </a:p>
          <a:p>
            <a:pPr marL="285750" lvl="1" indent="-285750" algn="l" defTabSz="308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Drought assessment better reflects present drought risk to affected communities;</a:t>
            </a:r>
          </a:p>
          <a:p>
            <a:pPr marL="285750" lvl="1" indent="-285750" algn="l" defTabSz="308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Greater standardization across datasets with differing periods of record;</a:t>
            </a:r>
          </a:p>
          <a:p>
            <a:pPr marL="285750" lvl="2" indent="-285750" algn="l" defTabSz="308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Better accounting for climate change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3427835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B128D2-F8A7-639C-E3CD-952712473980}"/>
              </a:ext>
            </a:extLst>
          </p:cNvPr>
          <p:cNvSpPr txBox="1"/>
          <p:nvPr/>
        </p:nvSpPr>
        <p:spPr>
          <a:xfrm>
            <a:off x="348087" y="0"/>
            <a:ext cx="8447826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POR bias exceeds +/-1 class during severe drought</a:t>
            </a:r>
          </a:p>
        </p:txBody>
      </p:sp>
      <p:pic>
        <p:nvPicPr>
          <p:cNvPr id="9" name="Google Shape;95;p16">
            <a:extLst>
              <a:ext uri="{FF2B5EF4-FFF2-40B4-BE49-F238E27FC236}">
                <a16:creationId xmlns:a16="http://schemas.microsoft.com/office/drawing/2014/main" id="{33A941FA-717D-41AF-C2B9-679C0D61D1A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5911" t="18489" r="4795" b="11048"/>
          <a:stretch/>
        </p:blipFill>
        <p:spPr>
          <a:xfrm>
            <a:off x="83966" y="671566"/>
            <a:ext cx="8976067" cy="39843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34290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</TotalTime>
  <Words>1090</Words>
  <Application>Microsoft Macintosh PowerPoint</Application>
  <PresentationFormat>On-screen Show (16:9)</PresentationFormat>
  <Paragraphs>153</Paragraphs>
  <Slides>25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</vt:lpstr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Bocinsky, Kyle</cp:lastModifiedBy>
  <cp:revision>156</cp:revision>
  <dcterms:modified xsi:type="dcterms:W3CDTF">2024-02-20T20:57:09Z</dcterms:modified>
</cp:coreProperties>
</file>